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5"/>
  </p:notesMasterIdLst>
  <p:sldIdLst>
    <p:sldId id="324" r:id="rId2"/>
    <p:sldId id="340" r:id="rId3"/>
    <p:sldId id="350" r:id="rId4"/>
    <p:sldId id="341" r:id="rId5"/>
    <p:sldId id="343" r:id="rId6"/>
    <p:sldId id="342" r:id="rId7"/>
    <p:sldId id="346" r:id="rId8"/>
    <p:sldId id="347" r:id="rId9"/>
    <p:sldId id="339" r:id="rId10"/>
    <p:sldId id="326" r:id="rId11"/>
    <p:sldId id="328" r:id="rId12"/>
    <p:sldId id="344" r:id="rId13"/>
    <p:sldId id="348" r:id="rId14"/>
    <p:sldId id="349" r:id="rId15"/>
    <p:sldId id="266" r:id="rId16"/>
    <p:sldId id="268" r:id="rId17"/>
    <p:sldId id="282" r:id="rId18"/>
    <p:sldId id="283" r:id="rId19"/>
    <p:sldId id="284" r:id="rId20"/>
    <p:sldId id="323" r:id="rId21"/>
    <p:sldId id="290" r:id="rId22"/>
    <p:sldId id="294" r:id="rId23"/>
    <p:sldId id="295" r:id="rId24"/>
    <p:sldId id="296" r:id="rId25"/>
    <p:sldId id="297" r:id="rId26"/>
    <p:sldId id="308" r:id="rId27"/>
    <p:sldId id="289" r:id="rId28"/>
    <p:sldId id="307" r:id="rId29"/>
    <p:sldId id="287" r:id="rId30"/>
    <p:sldId id="320" r:id="rId31"/>
    <p:sldId id="293" r:id="rId32"/>
    <p:sldId id="298" r:id="rId33"/>
    <p:sldId id="311" r:id="rId34"/>
    <p:sldId id="316" r:id="rId35"/>
    <p:sldId id="270" r:id="rId36"/>
    <p:sldId id="273" r:id="rId37"/>
    <p:sldId id="271" r:id="rId38"/>
    <p:sldId id="269" r:id="rId39"/>
    <p:sldId id="285" r:id="rId40"/>
    <p:sldId id="305" r:id="rId41"/>
    <p:sldId id="315" r:id="rId42"/>
    <p:sldId id="306" r:id="rId43"/>
    <p:sldId id="288" r:id="rId44"/>
    <p:sldId id="309" r:id="rId45"/>
    <p:sldId id="304" r:id="rId46"/>
    <p:sldId id="303" r:id="rId47"/>
    <p:sldId id="302" r:id="rId48"/>
    <p:sldId id="314" r:id="rId49"/>
    <p:sldId id="319" r:id="rId50"/>
    <p:sldId id="321" r:id="rId51"/>
    <p:sldId id="318" r:id="rId52"/>
    <p:sldId id="299" r:id="rId53"/>
    <p:sldId id="312" r:id="rId54"/>
    <p:sldId id="300" r:id="rId55"/>
    <p:sldId id="301" r:id="rId56"/>
    <p:sldId id="310" r:id="rId57"/>
    <p:sldId id="322" r:id="rId58"/>
    <p:sldId id="313" r:id="rId59"/>
    <p:sldId id="257" r:id="rId60"/>
    <p:sldId id="317" r:id="rId61"/>
    <p:sldId id="272" r:id="rId62"/>
    <p:sldId id="280" r:id="rId63"/>
    <p:sldId id="260" r:id="rId64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62" autoAdjust="0"/>
    <p:restoredTop sz="95196" autoAdjust="0"/>
  </p:normalViewPr>
  <p:slideViewPr>
    <p:cSldViewPr snapToGrid="0">
      <p:cViewPr varScale="1">
        <p:scale>
          <a:sx n="83" d="100"/>
          <a:sy n="83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01/04/2025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65F0-131C-4A25-8144-A8F9FCF7BEFB}" type="datetime1">
              <a:rPr lang="en-GB" smtClean="0"/>
              <a:t>01/04/2025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775-138B-49FE-A80B-6B409A221496}" type="datetime1">
              <a:rPr lang="en-GB" smtClean="0"/>
              <a:t>01/04/2025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00C5-20FB-4063-88CD-2DDB5BB91DD5}" type="datetime1">
              <a:rPr lang="en-GB" smtClean="0"/>
              <a:t>01/04/2025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4424-3BD8-475E-8A0C-46F5993C2CB3}" type="datetime1">
              <a:rPr lang="en-GB" smtClean="0"/>
              <a:t>01/04/2025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C9B4C-2D8E-4370-8375-2C9D9D3A3E91}" type="datetime1">
              <a:rPr lang="en-GB" smtClean="0"/>
              <a:t>01/04/2025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AEDE-41E2-441B-A758-FEB00A5E55EB}" type="datetime1">
              <a:rPr lang="en-GB" smtClean="0"/>
              <a:t>01/04/2025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E596-2254-4C5D-992D-B3D47B98B5F8}" type="datetime1">
              <a:rPr lang="en-GB" smtClean="0"/>
              <a:t>01/04/2025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382D-F3C9-45E2-8A2F-4FA581805184}" type="datetime1">
              <a:rPr lang="en-GB" smtClean="0"/>
              <a:t>01/04/2025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1A9C-4F57-475D-BE69-C665013D94DC}" type="datetime1">
              <a:rPr lang="en-GB" smtClean="0"/>
              <a:t>01/04/2025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5183-3FEA-4FDF-AA2D-F6B91A4BDB65}" type="datetime1">
              <a:rPr lang="en-GB" smtClean="0"/>
              <a:t>01/04/2025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2E61-E0D9-40EB-A6FA-39BA8C9CC243}" type="datetime1">
              <a:rPr lang="en-GB" smtClean="0"/>
              <a:t>01/04/2025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E4881-A89E-46CE-8A9F-9F29429F6F30}" type="datetime1">
              <a:rPr lang="en-GB" smtClean="0"/>
              <a:t>01/04/2025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131.png"/><Relationship Id="rId12" Type="http://schemas.openxmlformats.org/officeDocument/2006/relationships/image" Target="../media/image39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43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30.png"/><Relationship Id="rId9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3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9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90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54.png"/><Relationship Id="rId7" Type="http://schemas.openxmlformats.org/officeDocument/2006/relationships/image" Target="../media/image10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56.png"/><Relationship Id="rId10" Type="http://schemas.openxmlformats.org/officeDocument/2006/relationships/image" Target="../media/image104.png"/><Relationship Id="rId4" Type="http://schemas.openxmlformats.org/officeDocument/2006/relationships/image" Target="../media/image55.png"/><Relationship Id="rId9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30.png"/><Relationship Id="rId3" Type="http://schemas.openxmlformats.org/officeDocument/2006/relationships/image" Target="../media/image107.png"/><Relationship Id="rId7" Type="http://schemas.openxmlformats.org/officeDocument/2006/relationships/image" Target="../media/image400.png"/><Relationship Id="rId12" Type="http://schemas.openxmlformats.org/officeDocument/2006/relationships/customXml" Target="../ink/ink5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10.png"/><Relationship Id="rId14" Type="http://schemas.openxmlformats.org/officeDocument/2006/relationships/customXml" Target="../ink/ink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45264" y="0"/>
            <a:ext cx="6846736" cy="7056438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-11249" y="230423"/>
            <a:ext cx="64718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Verdana Pro Cond Semibold" panose="020B0706030504040204" pitchFamily="34" charset="0"/>
              </a:rPr>
              <a:t>Changes in the trade-wind atmospheric boundary layer due to mesoscale</a:t>
            </a:r>
          </a:p>
          <a:p>
            <a:pPr algn="ctr"/>
            <a:r>
              <a:rPr lang="en-GB" sz="4000" b="1" dirty="0">
                <a:latin typeface="Verdana Pro Cond Semibold" panose="020B0706030504040204" pitchFamily="34" charset="0"/>
              </a:rPr>
              <a:t>SST variability in a coupled simulation</a:t>
            </a:r>
            <a:endParaRPr lang="it-IT" sz="4000" b="1" dirty="0">
              <a:latin typeface="Verdana Pro Cond Semibold" panose="020B070603050404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8BB91-C524-EB5F-5B8E-6FF7B724894D}"/>
              </a:ext>
            </a:extLst>
          </p:cNvPr>
          <p:cNvSpPr txBox="1"/>
          <p:nvPr/>
        </p:nvSpPr>
        <p:spPr>
          <a:xfrm>
            <a:off x="1059872" y="3824478"/>
            <a:ext cx="549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/>
              <a:t>Presenter</a:t>
            </a:r>
            <a:r>
              <a:rPr lang="it-IT" dirty="0"/>
              <a:t>:     </a:t>
            </a:r>
            <a:r>
              <a:rPr lang="it-IT" b="1" dirty="0"/>
              <a:t>Alessandro Storer</a:t>
            </a:r>
          </a:p>
          <a:p>
            <a:endParaRPr lang="it-IT" b="1" dirty="0"/>
          </a:p>
          <a:p>
            <a:r>
              <a:rPr lang="it-IT" u="sng" dirty="0" err="1"/>
              <a:t>Supervision</a:t>
            </a:r>
            <a:r>
              <a:rPr lang="it-IT" dirty="0"/>
              <a:t>: </a:t>
            </a:r>
            <a:r>
              <a:rPr lang="it-IT" b="1" dirty="0"/>
              <a:t>prof. Claudia Pasquero</a:t>
            </a:r>
          </a:p>
          <a:p>
            <a:r>
              <a:rPr lang="it-IT" dirty="0"/>
              <a:t>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D7C6E8-2865-9345-14A9-03CDB54B643D}"/>
              </a:ext>
            </a:extLst>
          </p:cNvPr>
          <p:cNvSpPr txBox="1"/>
          <p:nvPr/>
        </p:nvSpPr>
        <p:spPr>
          <a:xfrm>
            <a:off x="1059872" y="5355924"/>
            <a:ext cx="4793063" cy="37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X </a:t>
            </a:r>
            <a:r>
              <a:rPr lang="it-IT" dirty="0" err="1"/>
              <a:t>Change</a:t>
            </a:r>
            <a:r>
              <a:rPr lang="it-IT" dirty="0"/>
              <a:t> conference, 10 – 11 April 2025 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A817B0-33AD-AB2E-8F85-E75DB84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A213319-9EBB-47A0-AF46-6E7D510970BE}"/>
              </a:ext>
            </a:extLst>
          </p:cNvPr>
          <p:cNvGrpSpPr/>
          <p:nvPr/>
        </p:nvGrpSpPr>
        <p:grpSpPr>
          <a:xfrm>
            <a:off x="4647876" y="34877"/>
            <a:ext cx="3239994" cy="6447849"/>
            <a:chOff x="7197097" y="34877"/>
            <a:chExt cx="3239994" cy="6447849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9A969D37-BB89-5743-1997-327E83224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2657" y="6194896"/>
              <a:ext cx="2920631" cy="28783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523A1E7C-9FE6-8E59-95BD-41048B00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7097" y="34877"/>
              <a:ext cx="3239994" cy="3130054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EBB87B74-B7E9-FA7A-38EC-662DD84C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873" y="3177307"/>
              <a:ext cx="3022233" cy="3066865"/>
            </a:xfrm>
            <a:prstGeom prst="rect">
              <a:avLst/>
            </a:prstGeom>
          </p:spPr>
        </p:pic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75" y="1898429"/>
            <a:ext cx="3710235" cy="3130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77AD70-A907-2D50-4BD2-CAB73E5FE5C8}"/>
              </a:ext>
            </a:extLst>
          </p:cNvPr>
          <p:cNvSpPr txBox="1"/>
          <p:nvPr/>
        </p:nvSpPr>
        <p:spPr>
          <a:xfrm>
            <a:off x="537258" y="489528"/>
            <a:ext cx="3477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/>
              <a:t>Qualitative </a:t>
            </a:r>
            <a:r>
              <a:rPr lang="it-IT" sz="2000" b="1" dirty="0" err="1"/>
              <a:t>comparison</a:t>
            </a:r>
            <a:r>
              <a:rPr lang="it-IT" sz="2000" b="1" dirty="0"/>
              <a:t> </a:t>
            </a:r>
          </a:p>
          <a:p>
            <a:pPr algn="ctr"/>
            <a:r>
              <a:rPr lang="it-IT" sz="2000" b="1" dirty="0"/>
              <a:t>With </a:t>
            </a:r>
            <a:r>
              <a:rPr lang="it-IT" sz="2000" b="1" dirty="0" err="1"/>
              <a:t>conceptual</a:t>
            </a:r>
            <a:r>
              <a:rPr lang="it-IT" sz="2000" b="1" dirty="0"/>
              <a:t> bulk model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1A95C5C-67D0-36FD-3F96-EA5CEFE42436}"/>
                  </a:ext>
                </a:extLst>
              </p:cNvPr>
              <p:cNvSpPr txBox="1"/>
              <p:nvPr/>
            </p:nvSpPr>
            <p:spPr>
              <a:xfrm>
                <a:off x="8044873" y="159990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𝑆𝐻𝐹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has very little sensitivity to SST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1A95C5C-67D0-36FD-3F96-EA5CEFE4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73" y="1599904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4A42ED3-8F64-33F1-4FF6-B8328127F74C}"/>
                  </a:ext>
                </a:extLst>
              </p:cNvPr>
              <p:cNvSpPr txBox="1"/>
              <p:nvPr/>
            </p:nvSpPr>
            <p:spPr>
              <a:xfrm>
                <a:off x="6934200" y="3763168"/>
                <a:ext cx="6096000" cy="2638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800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800" dirty="0"/>
                  <a:t>LHF enhanced !</a:t>
                </a:r>
              </a:p>
              <a:p>
                <a:pPr algn="ctr"/>
                <a:endParaRPr lang="en-GB" sz="2800" dirty="0"/>
              </a:p>
              <a:p>
                <a:pPr algn="ctr"/>
                <a:endParaRPr lang="en-GB" sz="28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4A42ED3-8F64-33F1-4FF6-B8328127F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763168"/>
                <a:ext cx="6096000" cy="2638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346119" y="5079543"/>
            <a:ext cx="37915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/>
              <a:t>Stevens et al. 2002</a:t>
            </a:r>
          </a:p>
          <a:p>
            <a:r>
              <a:rPr lang="it-IT" sz="1600" i="1" dirty="0" err="1"/>
              <a:t>Neggers</a:t>
            </a:r>
            <a:r>
              <a:rPr lang="it-IT" sz="1600" i="1" dirty="0"/>
              <a:t> et al. 2006</a:t>
            </a:r>
          </a:p>
          <a:p>
            <a:r>
              <a:rPr lang="it-IT" sz="1600" i="1" dirty="0"/>
              <a:t>Naumann et al. 2019</a:t>
            </a:r>
          </a:p>
          <a:p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665D5C-17F7-12BB-AFF1-576B5B6B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FDB5F3-F926-807D-7B16-152FC0B6E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02" y="1139380"/>
            <a:ext cx="6645809" cy="44904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7F27DD-1B47-A817-2C23-54EE4CF6CD2A}"/>
              </a:ext>
            </a:extLst>
          </p:cNvPr>
          <p:cNvSpPr txBox="1"/>
          <p:nvPr/>
        </p:nvSpPr>
        <p:spPr>
          <a:xfrm>
            <a:off x="4804781" y="18503"/>
            <a:ext cx="254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Conclusions</a:t>
            </a:r>
            <a:endParaRPr lang="en-GB" sz="32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2E886E6-9202-620B-151B-EB947F4D6B2B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87E2A1-0613-44D6-A3D3-25F940669F8C}"/>
              </a:ext>
            </a:extLst>
          </p:cNvPr>
          <p:cNvSpPr txBox="1"/>
          <p:nvPr/>
        </p:nvSpPr>
        <p:spPr>
          <a:xfrm>
            <a:off x="2151265" y="5933285"/>
            <a:ext cx="286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Storer et al. 2025</a:t>
            </a:r>
          </a:p>
          <a:p>
            <a:r>
              <a:rPr lang="it-IT" dirty="0" err="1"/>
              <a:t>Schematics</a:t>
            </a:r>
            <a:r>
              <a:rPr lang="it-IT" dirty="0"/>
              <a:t> by A.N. Meroni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C6D5-EF32-5D50-2A31-595AA9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9ECCFC-879D-8229-1A7E-F4AE8598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1184826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9C1B3B-F270-049A-DABF-EA129CF7D72A}"/>
              </a:ext>
            </a:extLst>
          </p:cNvPr>
          <p:cNvSpPr txBox="1"/>
          <p:nvPr/>
        </p:nvSpPr>
        <p:spPr>
          <a:xfrm>
            <a:off x="3264952" y="21108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938D-19C2-42D0-C07E-F128D4934355}"/>
              </a:ext>
            </a:extLst>
          </p:cNvPr>
          <p:cNvSpPr txBox="1"/>
          <p:nvPr/>
        </p:nvSpPr>
        <p:spPr>
          <a:xfrm>
            <a:off x="1988470" y="5609828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E76068-0550-CEBB-3918-6519AA20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1239928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9F95FC9-1D45-8795-E182-BEF9B8893F94}"/>
              </a:ext>
            </a:extLst>
          </p:cNvPr>
          <p:cNvCxnSpPr/>
          <p:nvPr/>
        </p:nvCxnSpPr>
        <p:spPr>
          <a:xfrm>
            <a:off x="1079770" y="4173167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47DFEEA-1302-EAC7-DD3E-55A121481331}"/>
              </a:ext>
            </a:extLst>
          </p:cNvPr>
          <p:cNvCxnSpPr>
            <a:cxnSpLocks/>
          </p:cNvCxnSpPr>
          <p:nvPr/>
        </p:nvCxnSpPr>
        <p:spPr>
          <a:xfrm flipV="1">
            <a:off x="4893013" y="1614793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6A63B86-BABC-EA2C-B893-341F2860B82C}"/>
              </a:ext>
            </a:extLst>
          </p:cNvPr>
          <p:cNvCxnSpPr>
            <a:cxnSpLocks/>
          </p:cNvCxnSpPr>
          <p:nvPr/>
        </p:nvCxnSpPr>
        <p:spPr>
          <a:xfrm>
            <a:off x="4893013" y="5055368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49541-67E6-ABF6-6C5C-9129E29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07AEC81-9FC7-8A74-7B31-BEEA1366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B44265-69EA-B3C0-7BB4-F5EC4B8C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BCFA6EF-830F-5BE6-E78C-F1D592969A86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91" y="1930393"/>
            <a:ext cx="6326908" cy="40039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08C69E-7D93-A204-2AE0-1F878B49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FC9798-C5BD-71D3-D81E-31E3966F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02FA93-ED1A-415B-E794-376CA14D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03"/>
            <a:ext cx="6155729" cy="38052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853060-0C88-5F6D-2DF5-C92D8DE0DF3A}"/>
              </a:ext>
            </a:extLst>
          </p:cNvPr>
          <p:cNvSpPr txBox="1"/>
          <p:nvPr/>
        </p:nvSpPr>
        <p:spPr>
          <a:xfrm>
            <a:off x="3264952" y="21108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What’s</a:t>
            </a:r>
            <a:r>
              <a:rPr lang="it-IT" sz="2400" b="1" dirty="0"/>
              <a:t> </a:t>
            </a:r>
            <a:r>
              <a:rPr lang="it-IT" sz="2400" b="1" dirty="0" err="1"/>
              <a:t>driving</a:t>
            </a:r>
            <a:r>
              <a:rPr lang="it-IT" sz="2400" b="1" dirty="0"/>
              <a:t> </a:t>
            </a:r>
            <a:r>
              <a:rPr lang="it-IT" sz="2400" b="1" dirty="0" err="1"/>
              <a:t>heat</a:t>
            </a:r>
            <a:r>
              <a:rPr lang="it-IT" sz="2400" b="1" dirty="0"/>
              <a:t> </a:t>
            </a:r>
            <a:r>
              <a:rPr lang="it-IT" sz="2400" b="1" dirty="0" err="1"/>
              <a:t>fluxes</a:t>
            </a:r>
            <a:r>
              <a:rPr lang="it-IT" sz="2400" b="1" dirty="0"/>
              <a:t>?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15E1DB0-5D89-7DE7-8B60-92D10F8FDCBC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05" y="818964"/>
            <a:ext cx="4551372" cy="10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CCAB-4DFD-0BFF-7BE8-29B7EBEE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BE6259-AF47-4C30-98CC-5FC47A53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839B75-4FF9-B77A-1369-23223C9C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AD4A8C-C71C-4286-2114-24F9B33C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33514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67D17-A92D-822A-F282-1554EEB7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A2C73A-20C8-D518-D356-4C427890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FDB810-3464-43E9-5E9C-49883B85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512A712-0CA3-62CB-A3C1-540B6D1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D07543A-57FC-36B5-C506-67307E90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848529" y="1427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The Mesoscale – an </a:t>
            </a:r>
            <a:r>
              <a:rPr lang="it-IT" sz="2400" b="1" dirty="0" err="1"/>
              <a:t>introduction</a:t>
            </a:r>
            <a:endParaRPr lang="it-IT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649271" y="1220771"/>
            <a:ext cx="440117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Scales   </a:t>
            </a:r>
            <a:r>
              <a:rPr lang="it-IT" b="1" dirty="0"/>
              <a:t>~ 100 km</a:t>
            </a:r>
          </a:p>
          <a:p>
            <a:endParaRPr lang="it-IT" dirty="0"/>
          </a:p>
          <a:p>
            <a:r>
              <a:rPr lang="it-IT" dirty="0"/>
              <a:t>Features like: </a:t>
            </a:r>
          </a:p>
          <a:p>
            <a:pPr marL="285750" indent="-285750">
              <a:buFontTx/>
              <a:buChar char="-"/>
            </a:pPr>
            <a:r>
              <a:rPr lang="it-IT" dirty="0"/>
              <a:t>Temperature </a:t>
            </a:r>
            <a:r>
              <a:rPr lang="it-IT" dirty="0" err="1"/>
              <a:t>fronts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Eddies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2023, </a:t>
            </a:r>
            <a:r>
              <a:rPr lang="it-IT" sz="1600" i="1" dirty="0" err="1"/>
              <a:t>Seo</a:t>
            </a:r>
            <a:r>
              <a:rPr lang="it-IT" sz="1600" i="1" dirty="0"/>
              <a:t> 2023, Bishop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649271" y="4043217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852595" y="4993185"/>
            <a:ext cx="4250988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High-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/>
              <a:t>WRF           2km </a:t>
            </a:r>
            <a:r>
              <a:rPr lang="it-IT" dirty="0" err="1"/>
              <a:t>atmosphere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CROCO    1km </a:t>
            </a:r>
            <a:r>
              <a:rPr lang="it-IT" dirty="0" err="1"/>
              <a:t>ocean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averages</a:t>
            </a:r>
            <a:r>
              <a:rPr lang="it-IT" dirty="0"/>
              <a:t> in </a:t>
            </a:r>
            <a:r>
              <a:rPr lang="it-IT" dirty="0" err="1"/>
              <a:t>February</a:t>
            </a:r>
            <a:r>
              <a:rPr lang="it-IT" dirty="0"/>
              <a:t> 2020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3114707-9F5E-D44A-18D3-86989EF42D39}"/>
              </a:ext>
            </a:extLst>
          </p:cNvPr>
          <p:cNvSpPr txBox="1"/>
          <p:nvPr/>
        </p:nvSpPr>
        <p:spPr>
          <a:xfrm>
            <a:off x="7296727" y="2063253"/>
            <a:ext cx="461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&lt;image </a:t>
            </a:r>
            <a:r>
              <a:rPr lang="it-IT" dirty="0" err="1"/>
              <a:t>summarizing</a:t>
            </a:r>
            <a:r>
              <a:rPr lang="it-IT" dirty="0"/>
              <a:t> the mesoscale </a:t>
            </a:r>
            <a:r>
              <a:rPr lang="it-IT" dirty="0" err="1"/>
              <a:t>effects</a:t>
            </a:r>
            <a:r>
              <a:rPr lang="it-IT" dirty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EC3465A-8F34-D1E1-2C31-580EA30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65CDA7C-E7FC-3E0A-C8B5-7EAB3B10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20CBA0-69AA-10E1-1543-BAAC7E3B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8CF91B4-99D2-D117-531B-74B31324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F530239-B658-E727-7D33-D269C3E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AAAEAD0-FD0D-8C8A-7C17-1375E3EF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55ED4E3-ABDF-B7CF-1485-AAB72979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91C06F-39A2-A9FA-EDEF-698CAF1E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3C0815E1-E60B-E2C4-CD65-17E08644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A8DEE28-CC18-E12E-3940-6D4432E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8" y="867013"/>
            <a:ext cx="11298227" cy="5210902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A90BC20-E8DA-685C-5642-D0B36E00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1B4D49-961A-6F91-F109-C07CD81C1564}"/>
              </a:ext>
            </a:extLst>
          </p:cNvPr>
          <p:cNvSpPr txBox="1"/>
          <p:nvPr/>
        </p:nvSpPr>
        <p:spPr>
          <a:xfrm>
            <a:off x="3468773" y="1695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Simulation</a:t>
            </a:r>
            <a:r>
              <a:rPr lang="it-IT" sz="2400" b="1" dirty="0"/>
              <a:t> and visual </a:t>
            </a:r>
            <a:r>
              <a:rPr lang="it-IT" sz="2400" b="1" dirty="0" err="1"/>
              <a:t>correlations</a:t>
            </a:r>
            <a:endParaRPr lang="it-IT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C6C8783-D91B-3D5A-C915-57C377E2916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F53F4B7-9C0E-8218-B9D9-880C89E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89BC74-86C7-F884-1FD8-8C183568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B49A64-2BBC-D81A-4ABD-C09EF00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ADAA784-A9C5-13EC-A91F-63BF3791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EC1AD9-66C7-1EDD-DEF2-9B27B0F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A5AA08-6AF4-B06F-E6E6-39B50138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9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CEAB94-80C8-40D2-29A0-19F62B0F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6F5BD23-E9C5-FA02-715F-FC5639E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D987C25-02D2-81CB-88F5-AEDE1426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9D2EE50-16C5-3F15-44E9-40315086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AFDFA7-B500-4235-7693-DA9D9A07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0" y="2541853"/>
                <a:ext cx="5521478" cy="159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endParaRPr lang="it-IT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41853"/>
                <a:ext cx="5521478" cy="1598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498230" y="4604012"/>
                <a:ext cx="6094324" cy="81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8230" y="4604012"/>
                <a:ext cx="6094324" cy="81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000343" y="4846081"/>
            <a:ext cx="2871281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871623" y="4846080"/>
            <a:ext cx="2871281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000343" y="5418466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752761" y="5418466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/>
          <p:nvPr/>
        </p:nvCxnSpPr>
        <p:spPr>
          <a:xfrm>
            <a:off x="5961431" y="2431915"/>
            <a:ext cx="574256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831848" y="197626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MABL</a:t>
            </a:r>
            <a:endParaRPr lang="en-GB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6250144" y="4119483"/>
            <a:ext cx="233464" cy="66318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6694954" y="4146678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10218276" y="4182894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1473657" y="4076956"/>
            <a:ext cx="233464" cy="66318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483026F9-9DA7-A605-CAB8-4FDB9FD37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enthalpy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83088E-AF99-61CB-38E8-0F4CFA33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96031-9C4A-8331-EA88-D53CDE5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2C7A7F-4426-1180-63ED-66A775B4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E521BE-0113-CC85-AB39-B7384C1B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590F22-BFF5-4AC8-4F0E-5E46FD4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93CB68-4D72-C3F6-068B-B16E1D59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1647C4D-63D9-B0C0-E5C9-9D1541EA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8C89ABD-05A1-2325-B8D9-0C2A2A9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C467C5-E559-3FA8-BF72-96196C69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759C20A-8E84-BD3E-CD4D-19484F9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067A26D0-8048-8DCE-71EA-B877CE39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5" y="1043250"/>
            <a:ext cx="6045048" cy="47446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AA182-3103-E4D4-7243-1F064F49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93" y="1040270"/>
            <a:ext cx="5514200" cy="47874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ED48A8-7AF1-81EB-EC29-2038180267BF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5EA058A-2874-F6D2-40AB-06017B69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37C18A1-DAB4-4410-F5D4-D3D31EB99364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031318" y="914027"/>
            <a:ext cx="4137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944AFBC-47F2-CD29-58D2-202FC37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D76AD0F-FE86-C3FC-2D4D-A04D2F7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6CAC79F-35B3-E3C4-A73C-5E5F1576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D64D9AD-754F-B65F-3E7A-E39EB7CA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778EBF-08BB-4FA1-D844-B7B67658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49A35C2-B8D1-7C4E-24FC-5CBF18E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2A8DE3B-245A-D585-B611-28FC9966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0F159C-9783-34F5-AB00-7A009D08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9E3374C-E2F1-5E38-C490-24D21630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BC22AA3-DAB3-8A76-7E7B-AB86F69F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E9F7157-6D99-B7DD-A1CE-9CC26E764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4" y="1067314"/>
            <a:ext cx="6047486" cy="459179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32FDE3A-4354-4ABB-E9AF-4652592C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" y="1067062"/>
            <a:ext cx="6047486" cy="45917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4E29C5-5C6A-C47E-F0AF-88B1F006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266B14-CC65-3E26-EDD7-4038C785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944338" y="5906934"/>
                <a:ext cx="321985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338" y="5906934"/>
                <a:ext cx="3219856" cy="646331"/>
              </a:xfrm>
              <a:prstGeom prst="rect">
                <a:avLst/>
              </a:prstGeom>
              <a:blipFill>
                <a:blip r:embed="rId6"/>
                <a:stretch>
                  <a:fillRect l="-1313" t="-2703" b="-1171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86CBABD-E178-1CB8-BCB2-980029A5E07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DF1010-0A0C-DF75-7997-5141B2B51FA0}"/>
              </a:ext>
            </a:extLst>
          </p:cNvPr>
          <p:cNvSpPr txBox="1"/>
          <p:nvPr/>
        </p:nvSpPr>
        <p:spPr>
          <a:xfrm>
            <a:off x="2145021" y="893532"/>
            <a:ext cx="27435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LHF anomalies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312E2D-A310-DD33-9385-54972C38E08D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LATENT HEAT FLUX</a:t>
            </a:r>
          </a:p>
        </p:txBody>
      </p: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60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79759-CCBD-AE82-1044-2718B4E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FEBE102-D311-0662-C4F1-19A652E4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ECA9444-01DD-9EE4-2AC2-548384A5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3B1B8F1-9C4F-7A15-0F93-A9E5D2D8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F349B-7175-396E-B088-838AA422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06BFEA-D7C8-6402-7E9A-AE11D51F4680}"/>
                  </a:ext>
                </a:extLst>
              </p:cNvPr>
              <p:cNvSpPr txBox="1"/>
              <p:nvPr/>
            </p:nvSpPr>
            <p:spPr>
              <a:xfrm>
                <a:off x="8473050" y="3263841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06BFEA-D7C8-6402-7E9A-AE11D51F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050" y="3263841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86BCB8-47DA-7132-EFE9-919BF9A2B38C}"/>
              </a:ext>
            </a:extLst>
          </p:cNvPr>
          <p:cNvSpPr txBox="1"/>
          <p:nvPr/>
        </p:nvSpPr>
        <p:spPr>
          <a:xfrm>
            <a:off x="8027210" y="257553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Ideal MABL: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300A77-9F9D-809A-3699-7C8645D78E6C}"/>
                  </a:ext>
                </a:extLst>
              </p:cNvPr>
              <p:cNvSpPr txBox="1"/>
              <p:nvPr/>
            </p:nvSpPr>
            <p:spPr>
              <a:xfrm>
                <a:off x="6649534" y="5222929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300A77-9F9D-809A-3699-7C8645D7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534" y="5222929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6557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169790C-E0C5-645F-7FE7-04B64C347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0" y="3313297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9E45CAB-EF79-72E6-6397-0DD97DA55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4161873"/>
            <a:ext cx="7226542" cy="8665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76A31F-DE81-165A-FA45-BBA7F69E852B}"/>
              </a:ext>
            </a:extLst>
          </p:cNvPr>
          <p:cNvSpPr txBox="1"/>
          <p:nvPr/>
        </p:nvSpPr>
        <p:spPr>
          <a:xfrm>
            <a:off x="1880376" y="5384512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3AC438-309E-27F1-E7A6-B789CCC4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D4D8879-426A-E15A-7755-D77962F6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088572-87FD-0F74-8267-2A8D36337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014A19BB-2899-FDB0-333B-42F0D54967BE}"/>
              </a:ext>
            </a:extLst>
          </p:cNvPr>
          <p:cNvSpPr/>
          <p:nvPr/>
        </p:nvSpPr>
        <p:spPr>
          <a:xfrm>
            <a:off x="732709" y="2215530"/>
            <a:ext cx="5683157" cy="37569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A20D3A7-C297-3367-B158-5BE85A1B0E17}"/>
              </a:ext>
            </a:extLst>
          </p:cNvPr>
          <p:cNvCxnSpPr>
            <a:cxnSpLocks/>
          </p:cNvCxnSpPr>
          <p:nvPr/>
        </p:nvCxnSpPr>
        <p:spPr>
          <a:xfrm>
            <a:off x="673305" y="687902"/>
            <a:ext cx="574256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C28F9EB-4E57-AE14-A0A5-869C1E75F7C5}"/>
              </a:ext>
            </a:extLst>
          </p:cNvPr>
          <p:cNvSpPr txBox="1"/>
          <p:nvPr/>
        </p:nvSpPr>
        <p:spPr>
          <a:xfrm>
            <a:off x="5716729" y="257553"/>
            <a:ext cx="75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  <a:endParaRPr lang="en-GB" dirty="0"/>
          </a:p>
        </p:txBody>
      </p:sp>
      <p:sp>
        <p:nvSpPr>
          <p:cNvPr id="17" name="Freccia in su 16">
            <a:extLst>
              <a:ext uri="{FF2B5EF4-FFF2-40B4-BE49-F238E27FC236}">
                <a16:creationId xmlns:a16="http://schemas.microsoft.com/office/drawing/2014/main" id="{4AA6787A-103E-EF0C-2F72-11EA7A755892}"/>
              </a:ext>
            </a:extLst>
          </p:cNvPr>
          <p:cNvSpPr/>
          <p:nvPr/>
        </p:nvSpPr>
        <p:spPr>
          <a:xfrm>
            <a:off x="1055345" y="1552343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AFBAA38-153F-740C-8A65-653797F59292}"/>
              </a:ext>
            </a:extLst>
          </p:cNvPr>
          <p:cNvSpPr txBox="1"/>
          <p:nvPr/>
        </p:nvSpPr>
        <p:spPr>
          <a:xfrm>
            <a:off x="1880376" y="1536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 </a:t>
            </a:r>
          </a:p>
          <a:p>
            <a:r>
              <a:rPr lang="it-IT" dirty="0"/>
              <a:t>LHF</a:t>
            </a:r>
            <a:endParaRPr lang="en-GB" dirty="0"/>
          </a:p>
        </p:txBody>
      </p:sp>
      <p:sp>
        <p:nvSpPr>
          <p:cNvPr id="21" name="Freccia in su 20">
            <a:extLst>
              <a:ext uri="{FF2B5EF4-FFF2-40B4-BE49-F238E27FC236}">
                <a16:creationId xmlns:a16="http://schemas.microsoft.com/office/drawing/2014/main" id="{D62111BF-CAFC-88CA-5BAD-28E6D9AFA448}"/>
              </a:ext>
            </a:extLst>
          </p:cNvPr>
          <p:cNvSpPr/>
          <p:nvPr/>
        </p:nvSpPr>
        <p:spPr>
          <a:xfrm>
            <a:off x="1611445" y="1557236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8B29-5F5E-F2F9-1BF7-A5591DFA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DD6859F6-B9AB-C92A-F91D-858A0496C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914635-9B1B-5BA8-9EC9-F61BB178EE63}"/>
              </a:ext>
            </a:extLst>
          </p:cNvPr>
          <p:cNvSpPr txBox="1"/>
          <p:nvPr/>
        </p:nvSpPr>
        <p:spPr>
          <a:xfrm>
            <a:off x="624343" y="2832099"/>
            <a:ext cx="47959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88BDD2-012D-8126-C42A-86474FA8C043}"/>
              </a:ext>
            </a:extLst>
          </p:cNvPr>
          <p:cNvSpPr txBox="1"/>
          <p:nvPr/>
        </p:nvSpPr>
        <p:spPr>
          <a:xfrm>
            <a:off x="1543701" y="3772388"/>
            <a:ext cx="25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2025</a:t>
            </a:r>
            <a:endParaRPr lang="it-IT" dirty="0"/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A93F477F-1FB2-8D05-7688-2885CC87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2BC141-EC1D-3558-FDB2-940D4986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F1CAEB4-D391-AB47-03AB-CB57D256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1CDC6C5-8011-B9EC-4ECE-F299FF10910C}"/>
              </a:ext>
            </a:extLst>
          </p:cNvPr>
          <p:cNvSpPr/>
          <p:nvPr/>
        </p:nvSpPr>
        <p:spPr>
          <a:xfrm>
            <a:off x="5951271" y="4258472"/>
            <a:ext cx="2871281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ABC9BC6-7AF4-F90F-FAC4-884EDB5EE175}"/>
              </a:ext>
            </a:extLst>
          </p:cNvPr>
          <p:cNvSpPr/>
          <p:nvPr/>
        </p:nvSpPr>
        <p:spPr>
          <a:xfrm rot="10800000">
            <a:off x="8822551" y="4258471"/>
            <a:ext cx="2871281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55F4CF-AC22-FEE0-4EBD-D11272F28CFA}"/>
              </a:ext>
            </a:extLst>
          </p:cNvPr>
          <p:cNvSpPr txBox="1"/>
          <p:nvPr/>
        </p:nvSpPr>
        <p:spPr>
          <a:xfrm>
            <a:off x="5951271" y="4830857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AF23515-F95D-401B-5DA6-857FA41F9F3A}"/>
              </a:ext>
            </a:extLst>
          </p:cNvPr>
          <p:cNvSpPr txBox="1"/>
          <p:nvPr/>
        </p:nvSpPr>
        <p:spPr>
          <a:xfrm>
            <a:off x="10703689" y="4830857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ACA2F5C-71F6-46CA-8268-E0C0A56ED74C}"/>
              </a:ext>
            </a:extLst>
          </p:cNvPr>
          <p:cNvSpPr txBox="1"/>
          <p:nvPr/>
        </p:nvSpPr>
        <p:spPr>
          <a:xfrm>
            <a:off x="10404501" y="948759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MABL</a:t>
            </a:r>
            <a:endParaRPr lang="en-GB" sz="2400" dirty="0"/>
          </a:p>
        </p:txBody>
      </p:sp>
      <p:sp>
        <p:nvSpPr>
          <p:cNvPr id="25" name="Freccia in su 24">
            <a:extLst>
              <a:ext uri="{FF2B5EF4-FFF2-40B4-BE49-F238E27FC236}">
                <a16:creationId xmlns:a16="http://schemas.microsoft.com/office/drawing/2014/main" id="{2783D965-0FE9-A983-A211-B38252F54913}"/>
              </a:ext>
            </a:extLst>
          </p:cNvPr>
          <p:cNvSpPr/>
          <p:nvPr/>
        </p:nvSpPr>
        <p:spPr>
          <a:xfrm>
            <a:off x="6273907" y="3595285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E12C6305-E358-7028-4219-033CC6370643}"/>
              </a:ext>
            </a:extLst>
          </p:cNvPr>
          <p:cNvSpPr/>
          <p:nvPr/>
        </p:nvSpPr>
        <p:spPr>
          <a:xfrm>
            <a:off x="5954534" y="153403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CEDDFA49-3EC6-3B0E-0818-F908814286FE}"/>
              </a:ext>
            </a:extLst>
          </p:cNvPr>
          <p:cNvSpPr/>
          <p:nvPr/>
        </p:nvSpPr>
        <p:spPr>
          <a:xfrm>
            <a:off x="11273921" y="3085703"/>
            <a:ext cx="419911" cy="1180240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BB8FBBC-3BA5-AD13-0FDC-71B9DC80B3E4}"/>
                  </a:ext>
                </a:extLst>
              </p:cNvPr>
              <p:cNvSpPr txBox="1"/>
              <p:nvPr/>
            </p:nvSpPr>
            <p:spPr>
              <a:xfrm>
                <a:off x="8346164" y="2556670"/>
                <a:ext cx="1440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T’ ? </a:t>
                </a:r>
              </a:p>
              <a:p>
                <a:r>
                  <a:rPr lang="it-IT" sz="2800" dirty="0"/>
                  <a:t>q’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’ ?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BB8FBBC-3BA5-AD13-0FDC-71B9DC80B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164" y="2556670"/>
                <a:ext cx="1440237" cy="1384995"/>
              </a:xfrm>
              <a:prstGeom prst="rect">
                <a:avLst/>
              </a:prstGeom>
              <a:blipFill>
                <a:blip r:embed="rId3"/>
                <a:stretch>
                  <a:fillRect l="-8475" t="-4386" b="-11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31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637164" y="1710092"/>
            <a:ext cx="3401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4247700" y="1704306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00FCB2-A793-81F3-9708-E9E2A27D2E33}"/>
              </a:ext>
            </a:extLst>
          </p:cNvPr>
          <p:cNvSpPr txBox="1"/>
          <p:nvPr/>
        </p:nvSpPr>
        <p:spPr>
          <a:xfrm>
            <a:off x="8295986" y="1721858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FBFB98-280B-3AC3-0BD1-4328469E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1"/>
          <a:stretch/>
        </p:blipFill>
        <p:spPr>
          <a:xfrm>
            <a:off x="7820182" y="2073638"/>
            <a:ext cx="4366868" cy="26816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DC6890-D7EB-973B-DAB5-EA3109ED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9"/>
          <a:stretch/>
        </p:blipFill>
        <p:spPr>
          <a:xfrm>
            <a:off x="4078300" y="2074686"/>
            <a:ext cx="4290711" cy="26635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2DE500-7F35-3205-ADCE-B61C22B9B780}"/>
              </a:ext>
            </a:extLst>
          </p:cNvPr>
          <p:cNvSpPr txBox="1"/>
          <p:nvPr/>
        </p:nvSpPr>
        <p:spPr>
          <a:xfrm>
            <a:off x="3384825" y="106095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Segnaposto piè di pagina 2">
            <a:extLst>
              <a:ext uri="{FF2B5EF4-FFF2-40B4-BE49-F238E27FC236}">
                <a16:creationId xmlns:a16="http://schemas.microsoft.com/office/drawing/2014/main" id="{1A8B22C8-138A-F4C2-1AE9-3868C17F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273"/>
            <a:ext cx="4114800" cy="375690"/>
          </a:xfrm>
        </p:spPr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43E5F1-EAD8-A1DF-D252-936CF91FDF8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16B647E-40B0-2505-A663-D49F3484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06"/>
          <a:stretch/>
        </p:blipFill>
        <p:spPr>
          <a:xfrm>
            <a:off x="112878" y="2120406"/>
            <a:ext cx="4455022" cy="26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</TotalTime>
  <Words>2154</Words>
  <Application>Microsoft Office PowerPoint</Application>
  <PresentationFormat>Personalizzato</PresentationFormat>
  <Paragraphs>485</Paragraphs>
  <Slides>63</Slides>
  <Notes>13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72" baseType="lpstr">
      <vt:lpstr>Aptos</vt:lpstr>
      <vt:lpstr>Aptos Display</vt:lpstr>
      <vt:lpstr>Aptos SemiBold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271</cp:revision>
  <dcterms:created xsi:type="dcterms:W3CDTF">2024-10-09T06:27:58Z</dcterms:created>
  <dcterms:modified xsi:type="dcterms:W3CDTF">2025-04-01T12:07:51Z</dcterms:modified>
</cp:coreProperties>
</file>